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5" r:id="rId3"/>
    <p:sldId id="268" r:id="rId4"/>
    <p:sldId id="280" r:id="rId5"/>
    <p:sldId id="264" r:id="rId6"/>
    <p:sldId id="283" r:id="rId7"/>
    <p:sldId id="275" r:id="rId8"/>
    <p:sldId id="279" r:id="rId9"/>
    <p:sldId id="284" r:id="rId10"/>
    <p:sldId id="277" r:id="rId11"/>
    <p:sldId id="278" r:id="rId12"/>
    <p:sldId id="281" r:id="rId13"/>
    <p:sldId id="276" r:id="rId14"/>
    <p:sldId id="282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2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36BA-C271-4F63-8834-65EC4809AF87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228C-916D-4DC3-BD8F-5D0070819A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5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B228C-916D-4DC3-BD8F-5D0070819AE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0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411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67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46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68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927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7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51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854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61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996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126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5CB4-8320-41A5-9AF1-5FDDF9540002}" type="datetimeFigureOut">
              <a:rPr lang="en-GB" smtClean="0"/>
              <a:pPr/>
              <a:t>14/05/2021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D2F5-1BDC-4D43-9B88-6711271DDB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01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157161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Did Prince Gautama have knowledge of this system?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71462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Yoga is an ancient tradition as part of the belief system and practices of Hinduism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It is likely that during his studies and practices of asceticism that Gautama would have encountered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Yoga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No development of knowledge occurs in a vacuum and each is enriched by its prevailing environment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There is a theory that Jesus of Nazareth encountered Buddhism during his early adult life, before he began his teaching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785794"/>
            <a:ext cx="86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The 8 Step Path of Yoga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8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usanne\Pictures\Yoga photos for magazine\IMG_013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5515546" cy="34438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928662" y="5445224"/>
            <a:ext cx="551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 gentle forward bend by our flexible friends in the remedial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group being content with as they are now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6502" y="2348880"/>
            <a:ext cx="1511882" cy="72592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Santosha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contentment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usanne\Pictures\Portugal photos\2017 July Aug C de C\P105066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53544" y="1571612"/>
            <a:ext cx="4175910" cy="3723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85918" y="5294952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Preparing for the half spinal twist, note some sat on their mats, some on blocks and some on chairs to practice a modified posture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528" y="2348880"/>
            <a:ext cx="2315442" cy="20162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(3) Asana </a:t>
            </a:r>
            <a:r>
              <a:rPr lang="en-GB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seat</a:t>
            </a:r>
            <a:r>
              <a:rPr lang="en-GB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:- </a:t>
            </a:r>
            <a:r>
              <a:rPr lang="en-GB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postures practised to enable sitting for extended periods, </a:t>
            </a:r>
            <a:r>
              <a:rPr lang="en-GB" dirty="0" smtClean="0">
                <a:latin typeface="Arial" pitchFamily="34" charset="0"/>
                <a:ea typeface="Times New Roman"/>
                <a:cs typeface="Arial" pitchFamily="34" charset="0"/>
              </a:rPr>
              <a:t>a </a:t>
            </a:r>
            <a:r>
              <a:rPr lang="en-GB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position which is comfortable and steady 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usanne\Pictures\Portugal photos\2017 July Aug C de C\P105065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6"/>
          <a:stretch/>
        </p:blipFill>
        <p:spPr bwMode="auto">
          <a:xfrm>
            <a:off x="611560" y="2143116"/>
            <a:ext cx="5746390" cy="3151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2910" y="5572140"/>
            <a:ext cx="581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No they haven’t all got their fingers up their noses, they are practising alternate nostril breathing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Pranayama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429388" y="2428868"/>
            <a:ext cx="2303554" cy="17145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(4) </a:t>
            </a:r>
            <a:r>
              <a:rPr lang="en-GB" sz="2000" b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Pranayama</a:t>
            </a: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ea typeface="Times New Roman"/>
                <a:cs typeface="Arial" pitchFamily="34" charset="0"/>
              </a:rPr>
              <a:t>breath </a:t>
            </a:r>
            <a:r>
              <a:rPr lang="en-GB" dirty="0" smtClean="0">
                <a:latin typeface="Arial" pitchFamily="34" charset="0"/>
                <a:ea typeface="Times New Roman"/>
                <a:cs typeface="Arial" pitchFamily="34" charset="0"/>
              </a:rPr>
              <a:t>interruption, expansion </a:t>
            </a:r>
            <a:r>
              <a:rPr lang="en-GB" b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of the</a:t>
            </a:r>
            <a:r>
              <a:rPr lang="en-GB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b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breath of </a:t>
            </a:r>
            <a:r>
              <a:rPr lang="en-GB" b="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life </a:t>
            </a:r>
            <a:r>
              <a:rPr lang="en-GB" b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beyond limitations of body and mind</a:t>
            </a:r>
            <a:endParaRPr lang="en-GB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1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2" t="18342" r="16354"/>
          <a:stretch/>
        </p:blipFill>
        <p:spPr>
          <a:xfrm>
            <a:off x="2357422" y="1714488"/>
            <a:ext cx="4857784" cy="3972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571501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Asana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stable posture for withdrawal of the senses,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pratyahara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preparation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meditation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50001" y="2348880"/>
            <a:ext cx="2017743" cy="176940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(5) </a:t>
            </a:r>
            <a:r>
              <a:rPr lang="en-GB" sz="2000" b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Pratyahara</a:t>
            </a:r>
            <a:r>
              <a:rPr lang="en-GB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withdrawal of </a:t>
            </a:r>
            <a:r>
              <a:rPr lang="en-GB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the senses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from the outside environment, find inner contentment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51720" y="4005064"/>
            <a:ext cx="1635500" cy="1224136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(6) </a:t>
            </a:r>
            <a:r>
              <a:rPr lang="en-GB" sz="2000" b="1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Dharana</a:t>
            </a: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concentration strengthens the mind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71600" y="2500306"/>
            <a:ext cx="2250753" cy="126601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(7) </a:t>
            </a:r>
            <a:r>
              <a:rPr lang="en-GB" sz="2000" b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Dhyana</a:t>
            </a: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meditation expansion of consciousness</a:t>
            </a:r>
          </a:p>
        </p:txBody>
      </p:sp>
      <p:sp>
        <p:nvSpPr>
          <p:cNvPr id="10" name="Explosion 2 9"/>
          <p:cNvSpPr>
            <a:spLocks noChangeArrowheads="1"/>
          </p:cNvSpPr>
          <p:nvPr/>
        </p:nvSpPr>
        <p:spPr bwMode="auto">
          <a:xfrm rot="-7086421">
            <a:off x="3246909" y="1717707"/>
            <a:ext cx="3186785" cy="2880995"/>
          </a:xfrm>
          <a:prstGeom prst="irregularSeal2">
            <a:avLst/>
          </a:prstGeom>
          <a:solidFill>
            <a:srgbClr val="EFDC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890546" y="2347252"/>
            <a:ext cx="1954609" cy="1747765"/>
          </a:xfrm>
          <a:prstGeom prst="rect">
            <a:avLst/>
          </a:prstGeom>
          <a:solidFill>
            <a:srgbClr val="EFDC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(8) Samadhi </a:t>
            </a:r>
            <a:r>
              <a:rPr lang="en-GB" dirty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identification with pure consciousness, </a:t>
            </a:r>
            <a:r>
              <a:rPr lang="en-GB" b="1" dirty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enlightenment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b="1" dirty="0" smtClean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Bliss </a:t>
            </a:r>
            <a:r>
              <a:rPr lang="en-GB" sz="2400" b="1" dirty="0" smtClean="0">
                <a:solidFill>
                  <a:srgbClr val="800080"/>
                </a:solidFill>
                <a:effectLst/>
                <a:latin typeface="Yogafont" pitchFamily="34" charset="2"/>
                <a:ea typeface="Times New Roman"/>
                <a:cs typeface="Arial" pitchFamily="34" charset="0"/>
              </a:rPr>
              <a:t>£</a:t>
            </a:r>
            <a:endParaRPr lang="en-GB" sz="2400" dirty="0">
              <a:effectLst/>
              <a:latin typeface="Yogafont" pitchFamily="34" charset="2"/>
              <a:ea typeface="Times New Roman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3222352" y="2869981"/>
            <a:ext cx="547167" cy="3506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2367424" y="3766321"/>
            <a:ext cx="342900" cy="228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 flipV="1">
            <a:off x="3687220" y="4777504"/>
            <a:ext cx="364782" cy="796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053822" y="4607954"/>
            <a:ext cx="2338897" cy="150333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(5) </a:t>
            </a:r>
            <a:r>
              <a:rPr lang="en-GB" sz="2000" b="1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Pratyahara</a:t>
            </a:r>
            <a:r>
              <a:rPr lang="en-GB" sz="2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withdrawal of senses from the outside environment, find inner contentment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2719" y="2289298"/>
            <a:ext cx="2413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As a human with free will we can hope that by following the Yogic path we may reach beyond the withdrawal of our senses and reach the ultimate goal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6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>
            <a:spLocks noChangeArrowheads="1"/>
          </p:cNvSpPr>
          <p:nvPr/>
        </p:nvSpPr>
        <p:spPr bwMode="auto">
          <a:xfrm rot="-7086421">
            <a:off x="3463340" y="1594724"/>
            <a:ext cx="2622550" cy="2880995"/>
          </a:xfrm>
          <a:prstGeom prst="irregularSeal2">
            <a:avLst/>
          </a:prstGeom>
          <a:solidFill>
            <a:srgbClr val="EFDC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801454" y="5571230"/>
            <a:ext cx="2020779" cy="617777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SELF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HERE AND NOW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35408" y="5523527"/>
            <a:ext cx="1485900" cy="685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YAMAS:-</a:t>
            </a:r>
            <a:endParaRPr lang="en-GB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self restraint, morals and ethics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91793" y="2224546"/>
            <a:ext cx="1371895" cy="70039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Aparigraha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non-coveting, non-greed, generosity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28039" y="1295844"/>
            <a:ext cx="1487991" cy="81849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kern="0" cap="all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Niyamas</a:t>
            </a:r>
            <a:r>
              <a:rPr lang="en-GB" sz="1200" b="1" kern="0" cap="all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:-</a:t>
            </a:r>
            <a:endParaRPr lang="en-GB" sz="1200" b="1" kern="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Self-observances, conduct towards oneself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101155" y="2235373"/>
            <a:ext cx="1714500" cy="76863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Iswara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pranidhana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contemplation on spirit and respect for all forms of life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2508" y="5523527"/>
            <a:ext cx="2044198" cy="6804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Ahimsa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compassion non-violence, non-harming to any living creature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7185" y="4789684"/>
            <a:ext cx="1689884" cy="45361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Satya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truthfulness in mind, word and action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99252" y="4011386"/>
            <a:ext cx="1057573" cy="47849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kern="0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Asteya</a:t>
            </a:r>
            <a:r>
              <a:rPr lang="en-GB" sz="1200" b="1" kern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non-stealing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0514" y="3174057"/>
            <a:ext cx="1155050" cy="59692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Bramacharya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abstinence, moderation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47418" y="1199940"/>
            <a:ext cx="1304720" cy="7889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Saucha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purity, cleanliness of mind body heart environment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221479" y="1084492"/>
            <a:ext cx="1106273" cy="50989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Santosha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contentment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616575" y="1084492"/>
            <a:ext cx="1028700" cy="620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Tapas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discipline or austerity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022258" y="1183385"/>
            <a:ext cx="1429553" cy="8572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Svadhyaya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study, intellectual and of inner-nature, self realisation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210970" y="3287960"/>
            <a:ext cx="1647309" cy="120192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Asana </a:t>
            </a:r>
            <a:r>
              <a:rPr lang="en-GB" sz="12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seat: postures practised to enable sitting for extended periods, </a:t>
            </a:r>
            <a:r>
              <a:rPr lang="en-GB" sz="1200" dirty="0" smtClean="0">
                <a:latin typeface="Arial" pitchFamily="34" charset="0"/>
                <a:ea typeface="Times New Roman"/>
                <a:cs typeface="Arial" pitchFamily="34" charset="0"/>
              </a:rPr>
              <a:t>a </a:t>
            </a:r>
            <a:r>
              <a:rPr lang="en-GB" sz="12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position which is comfortable and steady </a:t>
            </a:r>
            <a:endParaRPr lang="en-GB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416664" y="4658858"/>
            <a:ext cx="1799498" cy="81581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Pranayama </a:t>
            </a:r>
            <a:r>
              <a:rPr lang="en-GB" sz="1200" b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expansion of the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b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breath of life, beyond limitations of body and mind</a:t>
            </a:r>
            <a:endParaRPr lang="en-GB" sz="12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053823" y="4373940"/>
            <a:ext cx="1892724" cy="875606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Pratyahara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withdrawal of senses from the outside environment, find inner contentment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429920" y="4005064"/>
            <a:ext cx="1257300" cy="82064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Dharana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concentration strengthens the mind</a:t>
            </a:r>
            <a:endParaRPr lang="en-GB" sz="12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006963" y="2931025"/>
            <a:ext cx="1215389" cy="835296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Dhyana</a:t>
            </a:r>
            <a:r>
              <a:rPr lang="en-GB" sz="12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2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meditation expansion of consciousness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107180" y="2359971"/>
            <a:ext cx="1616948" cy="1569095"/>
          </a:xfrm>
          <a:prstGeom prst="rect">
            <a:avLst/>
          </a:prstGeom>
          <a:solidFill>
            <a:srgbClr val="EFDCF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Samadhi </a:t>
            </a:r>
            <a:r>
              <a:rPr lang="en-GB" sz="1600" dirty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identification with pure consciousness, </a:t>
            </a:r>
            <a:r>
              <a:rPr lang="en-GB" sz="1600" b="1" dirty="0">
                <a:solidFill>
                  <a:srgbClr val="800080"/>
                </a:solidFill>
                <a:latin typeface="Arial" pitchFamily="34" charset="0"/>
                <a:ea typeface="Times New Roman"/>
                <a:cs typeface="Arial" pitchFamily="34" charset="0"/>
              </a:rPr>
              <a:t>E</a:t>
            </a:r>
            <a:r>
              <a:rPr lang="en-GB" sz="1600" b="1" dirty="0" smtClean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nlightenment</a:t>
            </a:r>
            <a:endParaRPr lang="en-GB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solidFill>
                  <a:srgbClr val="80008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Bliss </a:t>
            </a:r>
            <a:r>
              <a:rPr lang="en-GB" b="1" dirty="0" smtClean="0">
                <a:solidFill>
                  <a:srgbClr val="800080"/>
                </a:solidFill>
                <a:effectLst/>
                <a:latin typeface="Yogafont" pitchFamily="34" charset="2"/>
                <a:ea typeface="Times New Roman"/>
                <a:cs typeface="Arial" pitchFamily="34" charset="0"/>
              </a:rPr>
              <a:t>£</a:t>
            </a:r>
            <a:endParaRPr lang="en-GB" dirty="0">
              <a:effectLst/>
              <a:latin typeface="Yogafont" pitchFamily="34" charset="2"/>
              <a:ea typeface="Times New Roman"/>
              <a:cs typeface="Arial" pitchFamily="34" charset="0"/>
            </a:endParaRP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H="1">
            <a:off x="4315401" y="6038734"/>
            <a:ext cx="459214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H="1" flipV="1">
            <a:off x="2492508" y="5981584"/>
            <a:ext cx="3429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 flipV="1">
            <a:off x="724661" y="5249545"/>
            <a:ext cx="103377" cy="258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H="1" flipV="1">
            <a:off x="542508" y="4489882"/>
            <a:ext cx="77252" cy="2876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H="1" flipV="1">
            <a:off x="479425" y="3766321"/>
            <a:ext cx="40594" cy="2387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520019" y="2931025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542508" y="1881646"/>
            <a:ext cx="285531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flipH="1">
            <a:off x="2316031" y="1394792"/>
            <a:ext cx="227779" cy="4434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3852138" y="1295608"/>
            <a:ext cx="369342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327752" y="1214115"/>
            <a:ext cx="28882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622208" y="1243986"/>
            <a:ext cx="400050" cy="57359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8077299" y="2009608"/>
            <a:ext cx="11430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H="1">
            <a:off x="8449317" y="3004004"/>
            <a:ext cx="2494" cy="2834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H="1">
            <a:off x="8216163" y="4489882"/>
            <a:ext cx="347642" cy="33582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  <a:stCxn id="22" idx="1"/>
          </p:cNvCxnSpPr>
          <p:nvPr/>
        </p:nvCxnSpPr>
        <p:spPr bwMode="auto">
          <a:xfrm flipH="1">
            <a:off x="5946547" y="5066766"/>
            <a:ext cx="470117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H="1" flipV="1">
            <a:off x="3687220" y="4777504"/>
            <a:ext cx="364782" cy="796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 flipV="1">
            <a:off x="2367424" y="3766321"/>
            <a:ext cx="342900" cy="2286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3222352" y="2869981"/>
            <a:ext cx="547167" cy="3506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158" y="4286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4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0034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Thank you to:-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928802"/>
            <a:ext cx="81369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ancient sages who developed the path of Yoga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Each person who has taught me and guided me on my Yogic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path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Buddha for his teachings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And the world-wide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sangha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– for listening </a:t>
            </a:r>
          </a:p>
          <a:p>
            <a:pPr algn="ctr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I leave you with love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peace –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And hand over to Geoff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63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What do we mean by Yoga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9" y="507207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In other words asana,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pranayama,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pratyahara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dharana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dyyana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samadhi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dirty="0">
                <a:latin typeface="Arial" pitchFamily="34" charset="0"/>
                <a:cs typeface="Arial" pitchFamily="34" charset="0"/>
              </a:rPr>
              <a:t>other aspects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Hatha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yoga are inextricably bound up with the deepening control of consciousness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dirty="0">
                <a:latin typeface="Arial" pitchFamily="34" charset="0"/>
                <a:cs typeface="Arial" pitchFamily="34" charset="0"/>
              </a:rPr>
              <a:t>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71448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Yoga postulates that it’s aim is to reach the state known as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samadhi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>
                <a:latin typeface="Arial" pitchFamily="34" charset="0"/>
                <a:cs typeface="Arial" pitchFamily="34" charset="0"/>
              </a:rPr>
              <a:t>everyday language fulfilment is the best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word, we </a:t>
            </a:r>
            <a:r>
              <a:rPr lang="en-GB" dirty="0">
                <a:latin typeface="Arial" pitchFamily="34" charset="0"/>
                <a:cs typeface="Arial" pitchFamily="34" charset="0"/>
              </a:rPr>
              <a:t>wish to move towards fulfilment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57158" y="2714620"/>
            <a:ext cx="8356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itchFamily="34" charset="0"/>
                <a:cs typeface="Arial" pitchFamily="34" charset="0"/>
              </a:rPr>
              <a:t>Svatmarama</a:t>
            </a:r>
            <a:r>
              <a:rPr lang="en-GB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Yoga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Hathapradipika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wrote “</a:t>
            </a:r>
            <a:r>
              <a:rPr lang="en-GB" dirty="0">
                <a:latin typeface="Arial" pitchFamily="34" charset="0"/>
                <a:cs typeface="Arial" pitchFamily="34" charset="0"/>
              </a:rPr>
              <a:t>I bow to the Almighty who taught the lore of 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Hatha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oga</a:t>
            </a:r>
            <a:r>
              <a:rPr lang="en-GB" dirty="0">
                <a:latin typeface="Arial" pitchFamily="34" charset="0"/>
                <a:cs typeface="Arial" pitchFamily="34" charset="0"/>
              </a:rPr>
              <a:t>, which is held in high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esteem, </a:t>
            </a:r>
            <a:r>
              <a:rPr lang="en-GB" dirty="0">
                <a:latin typeface="Arial" pitchFamily="34" charset="0"/>
                <a:cs typeface="Arial" pitchFamily="34" charset="0"/>
              </a:rPr>
              <a:t>as if it were a flight of steps for him who looks forward to climbing the highest peak of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Rajayoga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”.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Hatha Yoga the body is cleansed, 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nadis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are purified and energy blocks are released prior to the practice of asana, pranayama and mudra; thus it is a method of preparing the system for spiritual awakening.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Patanjali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begins the classical 195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Yoga </a:t>
            </a:r>
            <a:r>
              <a:rPr lang="en-GB" dirty="0"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utras </a:t>
            </a:r>
            <a:r>
              <a:rPr lang="en-GB" dirty="0">
                <a:latin typeface="Arial" pitchFamily="34" charset="0"/>
                <a:cs typeface="Arial" pitchFamily="34" charset="0"/>
              </a:rPr>
              <a:t>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“Yoga </a:t>
            </a:r>
            <a:r>
              <a:rPr lang="en-GB" dirty="0">
                <a:latin typeface="Arial" pitchFamily="34" charset="0"/>
                <a:cs typeface="Arial" pitchFamily="34" charset="0"/>
              </a:rPr>
              <a:t>is the restriction of fluctuations of consciousness”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68" y="357166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Yogafont" pitchFamily="34" charset="2"/>
                <a:cs typeface="Arial" pitchFamily="34" charset="0"/>
              </a:rPr>
              <a:t>£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857232"/>
            <a:ext cx="863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What do we mean by Yoga?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71448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There are many branches of Yoga e.g. Raja, Karma, Bhakti, Hatha, Mantra etc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Here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 Britain people seem to think of Hatha Yoga as the default system of Yoga and many are unaware of the other types.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is my belief that the easy visibility of the postures and the nature of celebrities “doing Yoga” on television has led to the situation of Yoga almost being downgraded to a system of slow gymnastics.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472" y="4286256"/>
            <a:ext cx="814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>
                <a:latin typeface="Arial" pitchFamily="34" charset="0"/>
                <a:cs typeface="Arial" pitchFamily="34" charset="0"/>
              </a:rPr>
              <a:t>perform exercises under the name of Yoga is as absurd as to mistake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weeding for </a:t>
            </a:r>
            <a:r>
              <a:rPr lang="en-GB" dirty="0">
                <a:latin typeface="Arial" pitchFamily="34" charset="0"/>
                <a:cs typeface="Arial" pitchFamily="34" charset="0"/>
              </a:rPr>
              <a:t>the total approach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gardening.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>
                <a:latin typeface="Arial" pitchFamily="34" charset="0"/>
                <a:cs typeface="Arial" pitchFamily="34" charset="0"/>
              </a:rPr>
              <a:t>each case the thing performed is a small part of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whole, i.e. part of something does not achieve like the whole does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50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7" y="171448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22222"/>
                </a:solidFill>
                <a:latin typeface="Arial"/>
                <a:ea typeface="Times New Roman"/>
              </a:rPr>
              <a:t>Yoga </a:t>
            </a:r>
            <a:r>
              <a:rPr lang="en-GB" dirty="0">
                <a:solidFill>
                  <a:srgbClr val="222222"/>
                </a:solidFill>
                <a:latin typeface="Arial"/>
                <a:ea typeface="Times New Roman"/>
              </a:rPr>
              <a:t>seeks </a:t>
            </a:r>
            <a:r>
              <a:rPr lang="en-GB" dirty="0" smtClean="0">
                <a:solidFill>
                  <a:srgbClr val="222222"/>
                </a:solidFill>
                <a:latin typeface="Arial"/>
                <a:ea typeface="Times New Roman"/>
              </a:rPr>
              <a:t>to </a:t>
            </a:r>
            <a:r>
              <a:rPr lang="en-GB" dirty="0">
                <a:solidFill>
                  <a:srgbClr val="222222"/>
                </a:solidFill>
                <a:latin typeface="Arial"/>
                <a:ea typeface="Times New Roman"/>
              </a:rPr>
              <a:t>remedy the conditioning which stands between </a:t>
            </a:r>
            <a:r>
              <a:rPr lang="en-GB" dirty="0" smtClean="0">
                <a:solidFill>
                  <a:srgbClr val="222222"/>
                </a:solidFill>
                <a:latin typeface="Arial"/>
                <a:ea typeface="Times New Roman"/>
              </a:rPr>
              <a:t>people </a:t>
            </a:r>
            <a:r>
              <a:rPr lang="en-GB" dirty="0">
                <a:solidFill>
                  <a:srgbClr val="222222"/>
                </a:solidFill>
                <a:latin typeface="Arial"/>
                <a:ea typeface="Times New Roman"/>
              </a:rPr>
              <a:t>and </a:t>
            </a:r>
            <a:r>
              <a:rPr lang="en-GB" dirty="0" smtClean="0">
                <a:solidFill>
                  <a:srgbClr val="222222"/>
                </a:solidFill>
                <a:latin typeface="Arial"/>
                <a:ea typeface="Times New Roman"/>
              </a:rPr>
              <a:t>their own natural state. </a:t>
            </a:r>
            <a:r>
              <a:rPr lang="en-GB" dirty="0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It does not mean that such a goal can be achieved by </a:t>
            </a:r>
            <a:r>
              <a:rPr lang="en-GB" dirty="0" err="1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asanas</a:t>
            </a:r>
            <a:r>
              <a:rPr lang="en-GB" dirty="0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 or even by the correct regulation of breathing – a form must be found in which the total </a:t>
            </a:r>
            <a:r>
              <a:rPr lang="en-GB" dirty="0" smtClean="0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concept </a:t>
            </a:r>
            <a:r>
              <a:rPr lang="en-GB" dirty="0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of Yoga can be got across: the understanding of the process of integration which is </a:t>
            </a:r>
            <a:r>
              <a:rPr lang="en-GB" dirty="0" smtClean="0">
                <a:solidFill>
                  <a:srgbClr val="222222"/>
                </a:solidFill>
                <a:latin typeface="Arial" pitchFamily="34" charset="0"/>
                <a:ea typeface="Times New Roman"/>
                <a:cs typeface="Arial" pitchFamily="34" charset="0"/>
              </a:rPr>
              <a:t>life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49291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Yoga is a whole life system including moral and ethical considerations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857232"/>
            <a:ext cx="863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What do we mean by Yoga?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57187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word Yoga means a yoke, or a joining together, a completeness of body, breath, mind and spirit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5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158" y="450057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People need Yoga </a:t>
            </a:r>
            <a:r>
              <a:rPr lang="en-GB" dirty="0">
                <a:latin typeface="Arial" pitchFamily="34" charset="0"/>
                <a:cs typeface="Arial" pitchFamily="34" charset="0"/>
              </a:rPr>
              <a:t>since few people have achieved balance, harmony or union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body, </a:t>
            </a:r>
            <a:r>
              <a:rPr lang="en-GB" dirty="0">
                <a:latin typeface="Arial" pitchFamily="34" charset="0"/>
                <a:cs typeface="Arial" pitchFamily="34" charset="0"/>
              </a:rPr>
              <a:t>mind and spirit or reached the state of Samadhi/Bliss.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198884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>
                <a:latin typeface="Arial" pitchFamily="34" charset="0"/>
                <a:cs typeface="Arial" pitchFamily="34" charset="0"/>
              </a:rPr>
              <a:t>relation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Yoga </a:t>
            </a:r>
            <a:r>
              <a:rPr lang="en-GB" dirty="0">
                <a:latin typeface="Arial" pitchFamily="34" charset="0"/>
                <a:cs typeface="Arial" pitchFamily="34" charset="0"/>
              </a:rPr>
              <a:t>we need to remedy the condition we have got ourselves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into, </a:t>
            </a:r>
            <a:r>
              <a:rPr lang="en-GB" dirty="0">
                <a:latin typeface="Arial" pitchFamily="34" charset="0"/>
                <a:cs typeface="Arial" pitchFamily="34" charset="0"/>
              </a:rPr>
              <a:t>be it disease, behavioural problems, mental problems, imbalance, pain or suffering. We basically need to restore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body and mind </a:t>
            </a:r>
            <a:r>
              <a:rPr lang="en-GB" dirty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GB" dirty="0">
                <a:latin typeface="Arial" pitchFamily="34" charset="0"/>
                <a:cs typeface="Arial" pitchFamily="34" charset="0"/>
              </a:rPr>
              <a:t>natural state.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857232"/>
            <a:ext cx="864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Why 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314324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Is Yoga more than a means to make us feel better? Maybe we </a:t>
            </a:r>
            <a:r>
              <a:rPr lang="en-GB" dirty="0">
                <a:latin typeface="Arial" pitchFamily="34" charset="0"/>
                <a:cs typeface="Arial" pitchFamily="34" charset="0"/>
              </a:rPr>
              <a:t>could continue to debate this and conclude that yes it could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7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801454" y="5571230"/>
            <a:ext cx="2020779" cy="617777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SELF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HERE AND NOW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4315401" y="6038734"/>
            <a:ext cx="459214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488" y="5286388"/>
            <a:ext cx="1485900" cy="10715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(1) YAMAS</a:t>
            </a:r>
            <a:r>
              <a:rPr lang="en-GB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:-</a:t>
            </a:r>
            <a:endParaRPr lang="en-GB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self restraint, morals and ethics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2508" y="5523527"/>
            <a:ext cx="2044198" cy="90586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Ahimsa 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compassion non-violence, non-harming to any living creature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7184" y="4789684"/>
            <a:ext cx="1948800" cy="45361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Satya</a:t>
            </a: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truthfulness in mind, word and action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99252" y="4011386"/>
            <a:ext cx="1272352" cy="47849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kern="0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Asteya</a:t>
            </a:r>
            <a:r>
              <a:rPr lang="en-GB" sz="1400" b="1" kern="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non-stealing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0514" y="3174057"/>
            <a:ext cx="2035470" cy="59692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Bramacharya</a:t>
            </a: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abstinence, moderation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1793" y="2224546"/>
            <a:ext cx="1679877" cy="70039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Aparigraha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non-coveting, non-greed, generosity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542508" y="1881646"/>
            <a:ext cx="285531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520019" y="2931025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 flipV="1">
            <a:off x="479425" y="3766321"/>
            <a:ext cx="40594" cy="2387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 flipV="1">
            <a:off x="542508" y="4489882"/>
            <a:ext cx="77252" cy="2876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 flipV="1">
            <a:off x="724661" y="5249545"/>
            <a:ext cx="103377" cy="258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 flipV="1">
            <a:off x="2492508" y="5981584"/>
            <a:ext cx="3429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178959" y="2780928"/>
            <a:ext cx="431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As a human with free will we can choose to take the path of morality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99" y="1785926"/>
            <a:ext cx="5228676" cy="390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568692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Ahimsa, compassion to self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whilst practising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Paschimottanasana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32240" y="2141567"/>
            <a:ext cx="1920814" cy="177486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Ahimsa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compassion non-violence, non-harming to any living creature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usanne\Pictures\Yoga photos for magazine\IMG_0092.JPG"/>
          <p:cNvPicPr/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785926"/>
            <a:ext cx="5286412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14612" y="550070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Participants showing truthfulness about their own physical ability during a supported </a:t>
            </a:r>
            <a:r>
              <a:rPr lang="en-GB" dirty="0">
                <a:latin typeface="Arial" pitchFamily="34" charset="0"/>
                <a:cs typeface="Arial" pitchFamily="34" charset="0"/>
              </a:rPr>
              <a:t>shoulder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stand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69538" y="2447502"/>
            <a:ext cx="1689884" cy="123823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Satya</a:t>
            </a:r>
            <a:r>
              <a:rPr lang="en-GB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truthfulness in mind, word and 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34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7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8572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  <a:cs typeface="Arial" pitchFamily="34" charset="0"/>
              </a:rPr>
              <a:t>The Path of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Yoga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57158" y="2114340"/>
            <a:ext cx="1926155" cy="124322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b="1" kern="0" cap="all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(2) </a:t>
            </a:r>
            <a:r>
              <a:rPr lang="en-GB" b="1" kern="0" cap="all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Niyamas</a:t>
            </a:r>
            <a:r>
              <a:rPr lang="en-GB" b="1" kern="0" cap="all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:-</a:t>
            </a:r>
            <a:endParaRPr lang="en-GB" b="1" kern="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Self-observances, conduct towards oneself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547418" y="1714488"/>
            <a:ext cx="1304720" cy="135732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Saucha</a:t>
            </a: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purity, cleanliness of mind body heart environment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43372" y="2109790"/>
            <a:ext cx="1184379" cy="50989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Santosha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contentment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00694" y="2071678"/>
            <a:ext cx="1144581" cy="68177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Tapas 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discipline or austerity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009329" y="2071678"/>
            <a:ext cx="1563199" cy="114300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Svadhyaya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study, intellectual and of inner-nature, self realisation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786578" y="3501008"/>
            <a:ext cx="1931868" cy="92812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Iswara</a:t>
            </a:r>
            <a:r>
              <a:rPr lang="en-GB" sz="1400" b="1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1400" b="1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pranidhana</a:t>
            </a:r>
            <a:r>
              <a:rPr lang="en-GB" sz="14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contemplation on spirit and respect for all forms of life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7273491" y="4585161"/>
            <a:ext cx="454935" cy="142876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5247233" y="2324831"/>
            <a:ext cx="369342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2283313" y="2403947"/>
            <a:ext cx="272748" cy="1925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852138" y="2324831"/>
            <a:ext cx="405651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11" idx="3"/>
          </p:cNvCxnSpPr>
          <p:nvPr/>
        </p:nvCxnSpPr>
        <p:spPr bwMode="auto">
          <a:xfrm>
            <a:off x="6645275" y="2412567"/>
            <a:ext cx="369342" cy="125006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2" idx="2"/>
          </p:cNvCxnSpPr>
          <p:nvPr/>
        </p:nvCxnSpPr>
        <p:spPr bwMode="auto">
          <a:xfrm rot="5400000">
            <a:off x="7613569" y="3324442"/>
            <a:ext cx="287117" cy="67604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539317" y="3684864"/>
            <a:ext cx="431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As a human with free will we can choose to follow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Niyamas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6429396"/>
            <a:ext cx="196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© Dr Susanne Swanwick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33184</TotalTime>
  <Words>1146</Words>
  <Application>Microsoft Office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</dc:creator>
  <cp:lastModifiedBy>derek</cp:lastModifiedBy>
  <cp:revision>117</cp:revision>
  <dcterms:created xsi:type="dcterms:W3CDTF">2018-03-20T10:59:01Z</dcterms:created>
  <dcterms:modified xsi:type="dcterms:W3CDTF">2021-05-17T18:03:21Z</dcterms:modified>
</cp:coreProperties>
</file>